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7" r:id="rId5"/>
    <p:sldId id="268" r:id="rId6"/>
    <p:sldId id="260" r:id="rId7"/>
    <p:sldId id="264" r:id="rId8"/>
    <p:sldId id="262" r:id="rId9"/>
    <p:sldId id="259" r:id="rId10"/>
    <p:sldId id="263" r:id="rId11"/>
    <p:sldId id="261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3CA8-E571-4CA3-91A2-44853A439307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4E14-25CC-43DB-A312-3D6D8578DD9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66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3CA8-E571-4CA3-91A2-44853A439307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4E14-25CC-43DB-A312-3D6D8578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034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3CA8-E571-4CA3-91A2-44853A439307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4E14-25CC-43DB-A312-3D6D8578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66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3CA8-E571-4CA3-91A2-44853A439307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4E14-25CC-43DB-A312-3D6D8578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63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3CA8-E571-4CA3-91A2-44853A439307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4E14-25CC-43DB-A312-3D6D8578DD9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50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3CA8-E571-4CA3-91A2-44853A439307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4E14-25CC-43DB-A312-3D6D8578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39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3CA8-E571-4CA3-91A2-44853A439307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4E14-25CC-43DB-A312-3D6D8578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63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3CA8-E571-4CA3-91A2-44853A439307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4E14-25CC-43DB-A312-3D6D8578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235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3CA8-E571-4CA3-91A2-44853A439307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4E14-25CC-43DB-A312-3D6D8578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03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AE13CA8-E571-4CA3-91A2-44853A439307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A24E14-25CC-43DB-A312-3D6D8578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571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3CA8-E571-4CA3-91A2-44853A439307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4E14-25CC-43DB-A312-3D6D8578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22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AE13CA8-E571-4CA3-91A2-44853A439307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EA24E14-25CC-43DB-A312-3D6D8578DD9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70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3340" y="205323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Имидж библиотек и библиотекарей: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идеал и реальность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3340" y="619941"/>
            <a:ext cx="9144000" cy="165576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Деловая игра для сотрудников </a:t>
            </a:r>
          </a:p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Сланцевской библиотеки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69925" y="5980671"/>
            <a:ext cx="2677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год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41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36538"/>
            <a:ext cx="10058400" cy="8806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анонимного анкетирования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Диаграмма ответов в Формах. Вопрос: Укажите, пожалуйста, свой возраст в диапазоне. Количество ответов: 25 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202724" y="1117163"/>
            <a:ext cx="8740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если Вы были бы вынуждены сменить место работы, стремились бы после к поддержанию общения с сотрудниками нашего коллектива?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75" y="1885950"/>
            <a:ext cx="962025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520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36538"/>
            <a:ext cx="10058400" cy="8806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анонимного анкетирования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Диаграмма ответов в Формах. Вопрос: Укажите, пожалуйста, свой возраст в диапазоне. Количество ответов: 25 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252151" y="1334530"/>
            <a:ext cx="874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как Вы считаете, легко ли новые сотрудники вливаются в наш коллектив?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94" y="1921229"/>
            <a:ext cx="10058400" cy="2999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891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вопрос: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считаете, что могло бы повлиять на большее сплочение нашего коллектива?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lnSpcReduction="10000"/>
          </a:bodyPr>
          <a:lstStyle/>
          <a:p>
            <a:pPr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человек не дали развернутого ответа, ограничившись формулировками «затрудняюсь ответить», «не готова ответить», «не знаю» и «всё хорошо»</a:t>
            </a:r>
          </a:p>
          <a:p>
            <a:pPr marL="0" indent="0">
              <a:buClr>
                <a:schemeClr val="bg2">
                  <a:lumMod val="25000"/>
                </a:schemeClr>
              </a:buClr>
              <a:buNone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человек ответили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тезисно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bg2">
                  <a:lumMod val="25000"/>
                </a:schemeClr>
              </a:buCl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внимания друг к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другу;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bg2">
                  <a:lumMod val="25000"/>
                </a:schemeClr>
              </a:buClr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налаживание межличностных контактов;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bg2">
                  <a:lumMod val="25000"/>
                </a:schemeClr>
              </a:buCl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изучение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опыта </a:t>
            </a:r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старожил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bg2">
                  <a:lumMod val="25000"/>
                </a:schemeClr>
              </a:buCl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взаимопонимание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взаимовыручка,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взаимоподдержка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bg2">
                  <a:lumMod val="25000"/>
                </a:schemeClr>
              </a:buClr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отзывчивость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готовность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прийти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помощь;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bg2">
                  <a:lumMod val="25000"/>
                </a:schemeClr>
              </a:buCl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доверие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 к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другу;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bg2">
                  <a:lumMod val="25000"/>
                </a:schemeClr>
              </a:buCl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корпоративы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совместные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выездные экскурсии,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квизы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профессиональные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мастерские с разделением по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командам, совместное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нерабочих мероприятиях4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bg2">
                  <a:lumMod val="25000"/>
                </a:schemeClr>
              </a:buCl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высокая заработная плата (???)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568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вопрос: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считаете, что могло бы повлиять на большее сплочение нашего коллектива?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Полноценные ответы: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«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специфики деятельности каждого сотрудника, каждого отдела. Понимание и осознание того, что в большинстве случаев работа каждого из нас зависит от работы другого сотрудника. Не ставить себя выше других. Адекватно воспринимать критику, которая касается рабочих моментов, не устраивая потом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«холодную войну».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понимание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относиться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различным жизненным обстоятельствам и трудностям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Очень важно, чтобы все сотрудники понимали, чем занимается каждый отдел. Иногда возникают ситуации, когда коллеги из разных отделов не совсем осознают специфику работы друг друга, что приводит к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недопониманию. 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считаю, что регулярные совместные встречи или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воркшопы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могут помочь наладить общение и обменяться опытом. Это позволит каждому лучше понять задачи и процессы, с которыми работают их коллеги, а значит, повысит общую эффективность команды. В целом, у нас отличный коллектив, и я уверена, что с небольшими усилиями мы сможем достичь еще больших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val="2651526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вопрос: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считаете, что могло бы повлиять на большее сплочение нашего коллектива?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707" y="1845734"/>
            <a:ext cx="11821297" cy="402336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Полноценные ответы: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«Понимание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взглядов и ценностей. Хотелось бы обсуждать и принимать точку зрения разных людей у которых возможно есть опыт и решении различных узких вопросов. Предпочитаю компанию тех, кто придерживается схожих мнений, убеждений и норм поведения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Умение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слышать и слушать коллег, если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нужна помощь и поддержка, то помогать и стараться решать проблему доступными нам способами, а не замалчивать и делать вид, что ничего не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произошло».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«На большее сплочение коллектива могло бы повлиять, скорее изменение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мировоззрения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коллег, что мы делаем общее дело, и мы одна команда, а не каждый сам за себя, вставляющий местами только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«палки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колеса».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отдел нужен, важен и мы делаем общее дело, единая организация, а не каждый за себя. Важна помощь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Когда каждый член команды понимает, к чему стремится коллектив, и осознает свою роль в достижении этой цели, мотивация возрастает, а разобщенность уменьшается. Не менее важны в построении сплоченного коллектива принципы справедливого отношения ко всем сотрудникам, адекватная оценка вклада каждого члена коллектива.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64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36538"/>
            <a:ext cx="10058400" cy="8806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анонимного анкетирования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117163"/>
            <a:ext cx="10058400" cy="402336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анкетирования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оценка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внутрибиблиотечного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имиджа Сланцевской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Диаграмма ответов в Формах. Вопрос: Укажите, пожалуйста, свой возраст в диапазоне. Количество ответов: 25 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64" r="51834"/>
          <a:stretch/>
        </p:blipFill>
        <p:spPr>
          <a:xfrm>
            <a:off x="1351006" y="1818148"/>
            <a:ext cx="2866767" cy="33223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07" t="15419" r="20549" b="43918"/>
          <a:stretch/>
        </p:blipFill>
        <p:spPr>
          <a:xfrm>
            <a:off x="3888259" y="1777837"/>
            <a:ext cx="1664043" cy="135100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70" t="-265" r="40531" b="265"/>
          <a:stretch/>
        </p:blipFill>
        <p:spPr>
          <a:xfrm>
            <a:off x="6334426" y="2106401"/>
            <a:ext cx="2704601" cy="303412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187" t="5894" r="2363" b="49271"/>
          <a:stretch/>
        </p:blipFill>
        <p:spPr>
          <a:xfrm>
            <a:off x="8946292" y="1757242"/>
            <a:ext cx="1556952" cy="13921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94486" y="5305016"/>
            <a:ext cx="9424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анкетировании приняли участие 25 сотрудников.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123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36538"/>
            <a:ext cx="10058400" cy="8806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анонимного анкетирования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Диаграмма ответов в Формах. Вопрос: Укажите, пожалуйста, свой возраст в диапазоне. Количество ответов: 25 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202724" y="1117163"/>
            <a:ext cx="874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охарактеризуйте атмосферу в нашем коллективе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831375"/>
            <a:ext cx="10058400" cy="368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30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36538"/>
            <a:ext cx="10058400" cy="8806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анонимного анкетирования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Диаграмма ответов в Формах. Вопрос: Укажите, пожалуйста, свой возраст в диапазоне. Количество ответов: 25 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202724" y="1117163"/>
            <a:ext cx="874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с каким из приведенных ниже утверждений Вы больше всего согласны?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813096"/>
            <a:ext cx="10058400" cy="354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27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36538"/>
            <a:ext cx="10058400" cy="8806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анонимного анкетирования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Диаграмма ответов в Формах. Вопрос: Укажите, пожалуйста, свой возраст в диапазоне. Количество ответов: 25 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202724" y="1117163"/>
            <a:ext cx="8740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как Вы оцениваете социально-психологический климат в коллективе? По 5-балльной шкале от 5 до 1, где 5 наивысшая оценка.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975" y="1876425"/>
            <a:ext cx="9544050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013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36538"/>
            <a:ext cx="10058400" cy="8806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анонимного анкетирования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Диаграмма ответов в Формах. Вопрос: Укажите, пожалуйста, свой возраст в диапазоне. Количество ответов: 25 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252151" y="1334530"/>
            <a:ext cx="874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оцените сплоченность коллектива по 5-балльной шкале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75" y="1876425"/>
            <a:ext cx="10058400" cy="307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460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36538"/>
            <a:ext cx="10058400" cy="8806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анонимного анкетирования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Диаграмма ответов в Формах. Вопрос: Укажите, пожалуйста, свой возраст в диапазоне. Количество ответов: 25 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202724" y="1117163"/>
            <a:ext cx="8740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как Вы считаете, как часто нужно устраивать (и нужно ли вообще?) совместные праздники и проводить совместно досуг?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575" y="1838325"/>
            <a:ext cx="9848850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674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36538"/>
            <a:ext cx="10058400" cy="8806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анонимного анкетирования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Диаграмма ответов в Формах. Вопрос: Укажите, пожалуйста, свой возраст в диапазоне. Количество ответов: 25 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252151" y="1334530"/>
            <a:ext cx="874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как Вы охарактеризуете свои взаимоотношения с коллективом?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50" y="1857375"/>
            <a:ext cx="10020300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10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36538"/>
            <a:ext cx="10058400" cy="8806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анонимного анкетирования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Диаграмма ответов в Формах. Вопрос: Укажите, пожалуйста, свой возраст в диапазоне. Количество ответов: 25 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05" t="22550"/>
          <a:stretch/>
        </p:blipFill>
        <p:spPr>
          <a:xfrm>
            <a:off x="1252151" y="1921229"/>
            <a:ext cx="8840848" cy="33544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52151" y="1334530"/>
            <a:ext cx="874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как часто у Вас бывают серьезные конфликты с кем-то из нашего коллектива?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87261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198</TotalTime>
  <Words>630</Words>
  <Application>Microsoft Office PowerPoint</Application>
  <PresentationFormat>Широкоэкранный</PresentationFormat>
  <Paragraphs>46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Ретро</vt:lpstr>
      <vt:lpstr>Имидж библиотек и библиотекарей:  идеал и реальность</vt:lpstr>
      <vt:lpstr>                    Результаты анонимного анкетирования</vt:lpstr>
      <vt:lpstr>                    Результаты анонимного анкетирования</vt:lpstr>
      <vt:lpstr>                    Результаты анонимного анкетирования</vt:lpstr>
      <vt:lpstr>                    Результаты анонимного анкетирования</vt:lpstr>
      <vt:lpstr>                    Результаты анонимного анкетирования</vt:lpstr>
      <vt:lpstr>                    Результаты анонимного анкетирования</vt:lpstr>
      <vt:lpstr>                    Результаты анонимного анкетирования</vt:lpstr>
      <vt:lpstr>                    Результаты анонимного анкетирования</vt:lpstr>
      <vt:lpstr>                    Результаты анонимного анкетирования</vt:lpstr>
      <vt:lpstr>                    Результаты анонимного анкетирования</vt:lpstr>
      <vt:lpstr>Открытый вопрос:  как вы считаете, что могло бы повлиять на большее сплочение нашего коллектива?</vt:lpstr>
      <vt:lpstr>Открытый вопрос:  как вы считаете, что могло бы повлиять на большее сплочение нашего коллектива?</vt:lpstr>
      <vt:lpstr>Открытый вопрос:  как вы считаете, что могло бы повлиять на большее сплочение нашего коллектива?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Имидж библиотек и библиотекарей:  идеал и реальность</dc:title>
  <dc:creator>Пользователь</dc:creator>
  <cp:lastModifiedBy>Пользователь</cp:lastModifiedBy>
  <cp:revision>8</cp:revision>
  <dcterms:created xsi:type="dcterms:W3CDTF">2025-03-26T06:24:26Z</dcterms:created>
  <dcterms:modified xsi:type="dcterms:W3CDTF">2025-03-26T09:42:53Z</dcterms:modified>
</cp:coreProperties>
</file>